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59" r:id="rId8"/>
    <p:sldId id="263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2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9888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1656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3633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2203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90608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073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0127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10614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279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2899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2859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633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6898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1163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9363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7872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907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1AEB150-B895-466E-BEBA-11AD9D9789A0}" type="datetimeFigureOut">
              <a:rPr lang="de-DE" smtClean="0"/>
              <a:t>02.04.2024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7EC9FD3-7D6C-4C75-AC6B-8CE018BCDD7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22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20A453-D0AE-48A4-A09C-6DC77CE115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92398" y="2199734"/>
            <a:ext cx="6815669" cy="707367"/>
          </a:xfrm>
        </p:spPr>
        <p:txBody>
          <a:bodyPr/>
          <a:lstStyle/>
          <a:p>
            <a:r>
              <a:rPr lang="de-DE" sz="3000" dirty="0"/>
              <a:t>Wen verbeamten?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AD92328-985A-409E-A1D4-C492E5D5F0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2398" y="3657596"/>
            <a:ext cx="6815669" cy="1515533"/>
          </a:xfrm>
        </p:spPr>
        <p:txBody>
          <a:bodyPr>
            <a:normAutofit/>
          </a:bodyPr>
          <a:lstStyle/>
          <a:p>
            <a:r>
              <a:rPr lang="de-DE" dirty="0"/>
              <a:t> RD Dr. Michael Schwarz, LL.M.</a:t>
            </a:r>
          </a:p>
          <a:p>
            <a:r>
              <a:rPr lang="de-DE" dirty="0"/>
              <a:t>Mannheim, 25. April 2024</a:t>
            </a:r>
          </a:p>
          <a:p>
            <a:r>
              <a:rPr lang="de-DE" dirty="0"/>
              <a:t>3. Mannheimer Forum für Personalmanagement</a:t>
            </a:r>
          </a:p>
        </p:txBody>
      </p:sp>
    </p:spTree>
    <p:extLst>
      <p:ext uri="{BB962C8B-B14F-4D97-AF65-F5344CB8AC3E}">
        <p14:creationId xmlns:p14="http://schemas.microsoft.com/office/powerpoint/2010/main" val="3844936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62E022-9EB6-4A23-8305-8917767F0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A29556B-7262-4E4C-BC42-119BB6699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de-DE" dirty="0"/>
          </a:p>
          <a:p>
            <a:pPr marL="0" indent="0" algn="ctr">
              <a:buNone/>
            </a:pPr>
            <a:r>
              <a:rPr lang="de-DE" sz="5000" b="1" dirty="0"/>
              <a:t>Vielen Dank!</a:t>
            </a:r>
          </a:p>
        </p:txBody>
      </p:sp>
    </p:spTree>
    <p:extLst>
      <p:ext uri="{BB962C8B-B14F-4D97-AF65-F5344CB8AC3E}">
        <p14:creationId xmlns:p14="http://schemas.microsoft.com/office/powerpoint/2010/main" val="1591332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F7AE81-68EA-461E-A50D-1669DCD97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Gliederung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0A7E4F-9A94-488E-9392-67DFB2D1B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654380"/>
            <a:ext cx="9601196" cy="3835243"/>
          </a:xfrm>
        </p:spPr>
        <p:txBody>
          <a:bodyPr>
            <a:normAutofit/>
          </a:bodyPr>
          <a:lstStyle/>
          <a:p>
            <a:pPr marL="514350" indent="-514350">
              <a:buAutoNum type="romanUcPeriod"/>
            </a:pPr>
            <a:r>
              <a:rPr lang="de-DE" dirty="0"/>
              <a:t>Warum dieses Thema?</a:t>
            </a:r>
          </a:p>
          <a:p>
            <a:pPr marL="514350" indent="-514350">
              <a:buAutoNum type="romanUcPeriod"/>
            </a:pPr>
            <a:r>
              <a:rPr lang="de-DE" dirty="0"/>
              <a:t>Verfassungsrechtliche Grundlagen</a:t>
            </a:r>
          </a:p>
          <a:p>
            <a:pPr marL="514350" indent="-514350">
              <a:buAutoNum type="romanUcPeriod"/>
            </a:pPr>
            <a:r>
              <a:rPr lang="de-DE" dirty="0"/>
              <a:t>Beamtengesetzliche Ausgestaltung</a:t>
            </a:r>
          </a:p>
          <a:p>
            <a:pPr marL="514350" indent="-514350">
              <a:buAutoNum type="romanUcPeriod"/>
            </a:pPr>
            <a:r>
              <a:rPr lang="de-DE" dirty="0"/>
              <a:t>Europarechtlicher Rahmen</a:t>
            </a:r>
          </a:p>
          <a:p>
            <a:pPr marL="514350" indent="-514350">
              <a:buAutoNum type="romanUcPeriod"/>
            </a:pPr>
            <a:r>
              <a:rPr lang="de-DE" dirty="0"/>
              <a:t>Anwendungsfälle</a:t>
            </a:r>
          </a:p>
          <a:p>
            <a:pPr marL="514350" indent="-514350">
              <a:buAutoNum type="romanUcPeriod"/>
            </a:pPr>
            <a:r>
              <a:rPr lang="de-DE" dirty="0"/>
              <a:t>Fazit</a:t>
            </a:r>
          </a:p>
          <a:p>
            <a:pPr marL="0" indent="0">
              <a:buNone/>
            </a:pPr>
            <a:r>
              <a:rPr lang="de-DE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003317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50AD3E-539A-467D-80CB-715082A49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I. Warum dieses Thema?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39E0AB-50FE-4C06-AB4E-CE10DC5E96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dirty="0"/>
              <a:t>Bestandsaufnahme (Auswahl):</a:t>
            </a:r>
          </a:p>
          <a:p>
            <a:r>
              <a:rPr lang="de-DE" dirty="0"/>
              <a:t>Verbeamtungsentscheidungen fallen je nach Dienstherr unterschiedlich aus</a:t>
            </a:r>
          </a:p>
          <a:p>
            <a:r>
              <a:rPr lang="de-DE" dirty="0"/>
              <a:t>Unterschiedliche Behandlung innerhalb desselben Dienstherrn</a:t>
            </a:r>
          </a:p>
          <a:p>
            <a:r>
              <a:rPr lang="de-DE" dirty="0"/>
              <a:t>Zeitgeist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Konsequenzen:</a:t>
            </a:r>
          </a:p>
          <a:p>
            <a:r>
              <a:rPr lang="de-DE" dirty="0"/>
              <a:t>Rechtsstaatliche Erwägungen</a:t>
            </a:r>
          </a:p>
          <a:p>
            <a:r>
              <a:rPr lang="de-DE" dirty="0"/>
              <a:t>Mitarbeiterzufriedenheit und -bindung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6464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7B175C-067E-4738-B088-4EF3E956A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II. </a:t>
            </a:r>
            <a:r>
              <a:rPr lang="de-DE" dirty="0" err="1"/>
              <a:t>Verfassungrechtliche</a:t>
            </a:r>
            <a:r>
              <a:rPr lang="de-DE" dirty="0"/>
              <a:t> Grundlagen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0D1189-FD6C-49B5-A9AD-D2BB4DC4E7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571152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de-DE" sz="3000" dirty="0"/>
              <a:t>Funktionsvorbehalt und institutionelle Garantie</a:t>
            </a:r>
          </a:p>
          <a:p>
            <a:pPr marL="457200" indent="-457200">
              <a:buAutoNum type="arabicPeriod"/>
            </a:pPr>
            <a:r>
              <a:rPr lang="de-DE" sz="3000" dirty="0"/>
              <a:t>Art. 33 Abs. 4 GG</a:t>
            </a:r>
          </a:p>
          <a:p>
            <a:pPr marL="914400" lvl="1" indent="-457200">
              <a:buAutoNum type="alphaLcParenR"/>
            </a:pPr>
            <a:r>
              <a:rPr lang="de-DE" sz="3000" dirty="0"/>
              <a:t>Hoheitsrechtliche Befugnisse</a:t>
            </a:r>
          </a:p>
          <a:p>
            <a:pPr marL="914400" lvl="1" indent="-457200">
              <a:buAutoNum type="alphaLcParenR"/>
            </a:pPr>
            <a:r>
              <a:rPr lang="de-DE" sz="3000" dirty="0"/>
              <a:t>Ständige Aufgabe</a:t>
            </a:r>
          </a:p>
          <a:p>
            <a:pPr marL="914400" lvl="1" indent="-457200">
              <a:buAutoNum type="alphaLcParenR"/>
            </a:pPr>
            <a:r>
              <a:rPr lang="de-DE" sz="3000" dirty="0"/>
              <a:t>Regel-Ausnahme-Verhältnis</a:t>
            </a:r>
          </a:p>
        </p:txBody>
      </p:sp>
    </p:spTree>
    <p:extLst>
      <p:ext uri="{BB962C8B-B14F-4D97-AF65-F5344CB8AC3E}">
        <p14:creationId xmlns:p14="http://schemas.microsoft.com/office/powerpoint/2010/main" val="3125947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FBB4-638C-43EF-94F8-5F3FAEAC2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III. Beamtengesetzliche Ausgestaltung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EEDE56C-D058-4288-969C-B47D42BDE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§ 5 BBG:</a:t>
            </a:r>
          </a:p>
          <a:p>
            <a:pPr marL="0" indent="0">
              <a:buNone/>
            </a:pPr>
            <a:r>
              <a:rPr lang="de-DE" dirty="0"/>
              <a:t>Die Berufung in das Beamtenverhältnis ist nur zulässig zur Wahrnehmung</a:t>
            </a:r>
          </a:p>
          <a:p>
            <a:pPr marL="0" indent="0">
              <a:buNone/>
            </a:pPr>
            <a:r>
              <a:rPr lang="de-DE" dirty="0"/>
              <a:t>1.     hoheitsrechtlicher Aufgaben oder</a:t>
            </a:r>
          </a:p>
          <a:p>
            <a:pPr marL="0" indent="0">
              <a:buNone/>
            </a:pPr>
            <a:r>
              <a:rPr lang="de-DE" dirty="0"/>
              <a:t>2.     von Aufgaben, die zur Sicherung des Staates oder des öffentlichen 		  Lebens nicht ausschließlich Personen übertragen werden dürfen, die 	  in einem privatrechtlichen Arbeitsverhältnis stehen.</a:t>
            </a:r>
          </a:p>
        </p:txBody>
      </p:sp>
    </p:spTree>
    <p:extLst>
      <p:ext uri="{BB962C8B-B14F-4D97-AF65-F5344CB8AC3E}">
        <p14:creationId xmlns:p14="http://schemas.microsoft.com/office/powerpoint/2010/main" val="2992499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3BA520-2098-45CA-81DA-7141E1CCB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IV. Europarechtlicher Rahmen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74EB14-3B75-48F3-B746-A194A8BF9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6275" y="2712207"/>
            <a:ext cx="10030323" cy="3318936"/>
          </a:xfrm>
        </p:spPr>
        <p:txBody>
          <a:bodyPr>
            <a:normAutofit fontScale="77500" lnSpcReduction="20000"/>
          </a:bodyPr>
          <a:lstStyle/>
          <a:p>
            <a:pPr marL="914400" lvl="1" indent="-457200">
              <a:buAutoNum type="arabicPeriod"/>
            </a:pPr>
            <a:r>
              <a:rPr lang="de-DE" sz="3600" dirty="0"/>
              <a:t>EU-Recht,</a:t>
            </a:r>
          </a:p>
          <a:p>
            <a:pPr marL="914400" lvl="2" indent="0">
              <a:buNone/>
            </a:pPr>
            <a:r>
              <a:rPr lang="de-DE" sz="3600" dirty="0"/>
              <a:t>insbesondere: Persönlicher Anwendungsbereich von EU-Rechtstexten</a:t>
            </a:r>
          </a:p>
          <a:p>
            <a:pPr marL="914400" lvl="1" indent="-457200">
              <a:lnSpc>
                <a:spcPct val="170000"/>
              </a:lnSpc>
              <a:buFont typeface="Arial"/>
              <a:buAutoNum type="arabicPeriod"/>
            </a:pPr>
            <a:r>
              <a:rPr lang="de-DE" sz="3600" dirty="0"/>
              <a:t>EMRK </a:t>
            </a:r>
            <a:br>
              <a:rPr lang="de-DE" sz="3600" dirty="0"/>
            </a:br>
            <a:r>
              <a:rPr lang="de-DE" sz="3600" dirty="0"/>
              <a:t>(BVerfG und EGMR zum Beamtenstreikverbot)</a:t>
            </a:r>
          </a:p>
          <a:p>
            <a:pPr marL="457200" lvl="1" indent="0">
              <a:buNone/>
            </a:pPr>
            <a:r>
              <a:rPr lang="de-DE" sz="3000" dirty="0"/>
              <a:t>	</a:t>
            </a:r>
          </a:p>
          <a:p>
            <a:pPr marL="457200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6877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643618-B4CE-483C-A282-5AFF28059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V. Anwendungsfälle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96DBD0-5590-4B1B-8CFB-F180CD572F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sz="3000" dirty="0"/>
              <a:t>Ministerialverwaltung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3000" dirty="0"/>
              <a:t>Hoheitliche Aufgaben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de-DE" sz="3000" dirty="0"/>
              <a:t>Sicherungsbedürfnis</a:t>
            </a:r>
          </a:p>
          <a:p>
            <a:pPr marL="457200" indent="-457200">
              <a:buAutoNum type="arabicPeriod" startAt="2"/>
            </a:pPr>
            <a:r>
              <a:rPr lang="de-DE" sz="3000" dirty="0"/>
              <a:t>Lehrer und Hochschullehrer</a:t>
            </a:r>
          </a:p>
          <a:p>
            <a:pPr marL="457200" indent="-457200">
              <a:buAutoNum type="arabicPeriod" startAt="2"/>
            </a:pPr>
            <a:r>
              <a:rPr lang="de-DE" sz="3000" dirty="0"/>
              <a:t>Privatisierung hoheitlicher Befugnisse</a:t>
            </a:r>
          </a:p>
          <a:p>
            <a:pPr marL="457200" lvl="1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1388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B5C440-64CB-4336-8092-132B0712C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VI. Fazit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3E8B37-9B9B-470B-9FEB-3B916B0386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… zugleich </a:t>
            </a:r>
            <a:r>
              <a:rPr lang="de-DE" u="sng" dirty="0"/>
              <a:t>Thesen für eine mögliche Diskussion</a:t>
            </a:r>
            <a:r>
              <a:rPr lang="de-DE" dirty="0"/>
              <a:t>:</a:t>
            </a:r>
          </a:p>
          <a:p>
            <a:pPr marL="0" indent="0">
              <a:buNone/>
            </a:pPr>
            <a:endParaRPr lang="de-DE" dirty="0"/>
          </a:p>
          <a:p>
            <a:pPr>
              <a:buFontTx/>
              <a:buChar char="-"/>
            </a:pPr>
            <a:r>
              <a:rPr lang="de-DE" dirty="0"/>
              <a:t>„weites“ Verständnis hoheitlicher Befugnisse,</a:t>
            </a:r>
          </a:p>
          <a:p>
            <a:pPr>
              <a:buFontTx/>
              <a:buChar char="-"/>
            </a:pPr>
            <a:r>
              <a:rPr lang="de-DE" dirty="0"/>
              <a:t>Gewichtiger(er werdender) Einfluss des EU-Rechts,</a:t>
            </a:r>
          </a:p>
          <a:p>
            <a:pPr>
              <a:buFontTx/>
              <a:buChar char="-"/>
            </a:pPr>
            <a:r>
              <a:rPr lang="de-DE" dirty="0"/>
              <a:t>Verbeamtungskonzepte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4511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FEBD83-211E-46F5-AC67-53C66F64F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Nachweise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A68D72-7C8D-470A-9600-1856CA5D9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de-DE" dirty="0"/>
              <a:t>Brexit und Beamtenstatus – Aktuelle Gesetzesänderungen, Neue Zeitschrift für Verwaltungsrecht (</a:t>
            </a:r>
            <a:r>
              <a:rPr lang="de-DE" dirty="0" err="1"/>
              <a:t>NVwZ</a:t>
            </a:r>
            <a:r>
              <a:rPr lang="de-DE" dirty="0"/>
              <a:t>) 2019, S. 10 – 16</a:t>
            </a:r>
          </a:p>
          <a:p>
            <a:pPr marL="0" indent="0">
              <a:buNone/>
            </a:pPr>
            <a:r>
              <a:rPr lang="de-DE" dirty="0"/>
              <a:t> </a:t>
            </a:r>
          </a:p>
          <a:p>
            <a:pPr lvl="0"/>
            <a:r>
              <a:rPr lang="de-DE" dirty="0"/>
              <a:t>Wen verbeamten?, </a:t>
            </a:r>
            <a:r>
              <a:rPr lang="de-DE" dirty="0" err="1"/>
              <a:t>JuristenZeitung</a:t>
            </a:r>
            <a:r>
              <a:rPr lang="de-DE" dirty="0"/>
              <a:t> (JZ) 2019, S. 276 – 285</a:t>
            </a:r>
          </a:p>
          <a:p>
            <a:pPr marL="0" indent="0">
              <a:buNone/>
            </a:pPr>
            <a:r>
              <a:rPr lang="de-DE" dirty="0"/>
              <a:t> </a:t>
            </a:r>
          </a:p>
          <a:p>
            <a:pPr lvl="0"/>
            <a:r>
              <a:rPr lang="de-DE" dirty="0"/>
              <a:t>Die Zweiteilung des öffentlichen Dienstes, JZ 2021, S. 761 – 770</a:t>
            </a:r>
          </a:p>
          <a:p>
            <a:pPr marL="0" indent="0">
              <a:buNone/>
            </a:pPr>
            <a:r>
              <a:rPr lang="de-DE" dirty="0"/>
              <a:t> </a:t>
            </a:r>
          </a:p>
          <a:p>
            <a:pPr lvl="0"/>
            <a:r>
              <a:rPr lang="de-DE" dirty="0"/>
              <a:t>Beamtenstatus und EU-Recht, </a:t>
            </a:r>
            <a:r>
              <a:rPr lang="de-DE" dirty="0" err="1"/>
              <a:t>NVwZ</a:t>
            </a:r>
            <a:r>
              <a:rPr lang="de-DE" dirty="0"/>
              <a:t> 2021, S. 1662 – 1668</a:t>
            </a:r>
          </a:p>
          <a:p>
            <a:pPr marL="0" lvl="0" indent="0">
              <a:buNone/>
            </a:pPr>
            <a:endParaRPr lang="de-DE" dirty="0"/>
          </a:p>
          <a:p>
            <a:pPr lvl="0"/>
            <a:r>
              <a:rPr lang="de-DE" dirty="0"/>
              <a:t>Strukturentscheidungen des Beamtenrechts, Die öffentliche Verwaltung (DÖV) 2021, S. 1045 – 1055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8932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sch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sch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sc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296</Words>
  <Application>Microsoft Office PowerPoint</Application>
  <PresentationFormat>Breitbild</PresentationFormat>
  <Paragraphs>61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Arial</vt:lpstr>
      <vt:lpstr>Garamond</vt:lpstr>
      <vt:lpstr>Organisch</vt:lpstr>
      <vt:lpstr>Wen verbeamten?</vt:lpstr>
      <vt:lpstr>Gliederung</vt:lpstr>
      <vt:lpstr>I. Warum dieses Thema?</vt:lpstr>
      <vt:lpstr>II. Verfassungrechtliche Grundlagen</vt:lpstr>
      <vt:lpstr>III. Beamtengesetzliche Ausgestaltung</vt:lpstr>
      <vt:lpstr>IV. Europarechtlicher Rahmen</vt:lpstr>
      <vt:lpstr>V. Anwendungsfälle</vt:lpstr>
      <vt:lpstr>VI. Fazit</vt:lpstr>
      <vt:lpstr>Nachweise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Schwarz, Michael</dc:creator>
  <cp:lastModifiedBy>M. Schwarz</cp:lastModifiedBy>
  <cp:revision>22</cp:revision>
  <dcterms:created xsi:type="dcterms:W3CDTF">2022-06-15T14:01:53Z</dcterms:created>
  <dcterms:modified xsi:type="dcterms:W3CDTF">2024-04-02T06:13:44Z</dcterms:modified>
</cp:coreProperties>
</file>